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97" r:id="rId5"/>
    <p:sldId id="387" r:id="rId6"/>
    <p:sldId id="267" r:id="rId7"/>
    <p:sldId id="268" r:id="rId8"/>
    <p:sldId id="394" r:id="rId9"/>
    <p:sldId id="385" r:id="rId10"/>
    <p:sldId id="291" r:id="rId11"/>
    <p:sldId id="432" r:id="rId12"/>
    <p:sldId id="433" r:id="rId13"/>
    <p:sldId id="436" r:id="rId14"/>
    <p:sldId id="395" r:id="rId15"/>
    <p:sldId id="398" r:id="rId16"/>
    <p:sldId id="399" r:id="rId17"/>
    <p:sldId id="403" r:id="rId18"/>
    <p:sldId id="401" r:id="rId19"/>
    <p:sldId id="402" r:id="rId20"/>
    <p:sldId id="406" r:id="rId21"/>
    <p:sldId id="412" r:id="rId22"/>
    <p:sldId id="443" r:id="rId23"/>
    <p:sldId id="396" r:id="rId24"/>
    <p:sldId id="417" r:id="rId25"/>
    <p:sldId id="418" r:id="rId26"/>
    <p:sldId id="422" r:id="rId27"/>
    <p:sldId id="444" r:id="rId28"/>
    <p:sldId id="427" r:id="rId29"/>
    <p:sldId id="445" r:id="rId30"/>
    <p:sldId id="430" r:id="rId31"/>
    <p:sldId id="438" r:id="rId32"/>
    <p:sldId id="388" r:id="rId33"/>
    <p:sldId id="43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p" initials="j" lastIdx="1" clrIdx="0">
    <p:extLst>
      <p:ext uri="{19B8F6BF-5375-455C-9EA6-DF929625EA0E}">
        <p15:presenceInfo xmlns:p15="http://schemas.microsoft.com/office/powerpoint/2012/main" userId="j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6AC6-0449-4BD6-A51A-90ED697B54EE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D5FC-F1CC-4723-B3E5-C32528FD99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0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o</a:t>
            </a:r>
            <a:r>
              <a:rPr lang="pt-BR" baseline="0" dirty="0"/>
              <a:t> campo de saturações e a </a:t>
            </a:r>
            <a:r>
              <a:rPr lang="pt-BR" dirty="0"/>
              <a:t>adaptação da malha ao longo da</a:t>
            </a:r>
            <a:r>
              <a:rPr lang="pt-BR" baseline="0" dirty="0"/>
              <a:t> simulação, </a:t>
            </a:r>
          </a:p>
          <a:p>
            <a:r>
              <a:rPr lang="pt-BR" baseline="0" dirty="0"/>
              <a:t>Destacamos os volumes mantidos na escala fina e vemos que estes acompanham a frente de saturação</a:t>
            </a:r>
          </a:p>
          <a:p>
            <a:r>
              <a:rPr lang="pt-BR" baseline="0" dirty="0"/>
              <a:t>Além disso, vemos que a solução na escala NU-ADM apresenta uma boa aproximação em relação à solução direta na escala fina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8BD5-94FE-4E1B-84B6-8C93192CD0A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7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7F70F-50F5-953E-B4FF-135B9785A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93129-D95E-5899-93F0-D0746A3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08F80-9186-C155-B7B4-5AA557C0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9F97D-2349-8C26-B65C-63672B0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DE4A3-C199-09DB-D7EE-FAA2D68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9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27CA1-9904-3766-0D79-33897094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9AB13F-48CA-E8D4-C010-13139D1A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CF58-D3A3-F0A4-2FBB-72895052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10F46-476F-846C-1F3B-A74F9610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4294F-6092-345F-68A8-CCEA9CF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12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7FEEE2-622A-88E4-B23E-940D525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0D149-AC8C-054E-4F5E-89730CA0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4ED18-95E8-1B6A-C5DF-ADA9F1DF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1831A-2E6A-9675-D333-F451CE2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6FE25-E4C2-7A38-EC16-67A2075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17D9-D7DA-6D4A-EC4C-58D07F11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CA82B-E1F1-8CB4-9F73-EA84D4F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1D7A-802A-DAE4-A1E9-CE6BABC9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4F1D6-7815-7CB8-D3F1-23CFC321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72AA1-C048-B2A8-9E4F-8AC82BE4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2653-103D-BAE3-15C0-18A39359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2AE89-64CA-CC62-3517-6E0104D8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75A27-EC06-449E-C80F-83F6A2ED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34803-F6D0-375D-A3DA-9BD0340F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83C50-FE0F-5ABE-257D-4DAB0EA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BAB19-6F90-B737-4F4E-8F6BB60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82982-DF16-329A-9EFB-DC3E31EDD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565DB-A463-B766-3220-B46D759A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BA398-1E8F-57D7-7F1C-26A53E42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615860-9E40-DD7F-7D6A-4D852D91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6D70C-CBEE-7BE5-EC5F-F26207B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A2211-C21D-9BD4-3037-AE1BB2E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97C7-ECB0-549F-B9EB-E2BAE4CA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C2ABD-74E7-DD36-5684-65722BD6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28F981-49CC-ED51-0214-E256BAC9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1CE1F2-4BAA-B7A7-6C75-04BCC017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3F07E0-55E0-C239-517C-FD8D4B5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70DFE9-0866-300F-D2AD-2D65F475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5E4EDF-4536-06DD-B7E0-E5ADC4BF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7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D103-31E5-EE0F-206A-B617BCB1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97ACA-0ECB-8B3E-338E-B7E746C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9FF2A-FFAC-D3ED-4DB1-E9BA851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9B794-7E34-34FE-DDD5-EC4F3B2D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2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609D4-D5A5-EE29-6591-9BA441EC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7E1618-83A7-CFE6-4B8B-F7EF2798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2315B-B330-69A2-74C8-A8670D26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68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27B0-955B-93D2-2138-50D3E41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53955-43D9-FD52-9342-4CD7768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C6F94-224E-C2F1-5C8C-8B0E0741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0D65A-AFDC-87C4-C014-10DFD75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EF9E9-59D8-1900-F3A4-0D8B621B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85481-B03F-2C46-0A90-C4A4AE7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AE88-2642-258C-E240-E27D250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DE7032-DDDB-19D2-6034-545556901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9376B-CD0C-4467-212A-5ED82C0F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AFE1A-6378-7493-AC95-2A7686FF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5CB2-2FE9-21BB-A8EF-5BF16F13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4760D-D891-4542-4D87-1B29509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45E915-6058-39B5-886B-8B7579E5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2E50A-9A62-38FB-1F71-290D4591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8B76CE-346E-64BC-5CC7-BB09469F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0D6C-78B0-46FF-935F-6F37F493721D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749C1-BD0B-56B7-5A48-17428273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127CD7-D78F-3FBC-BCA3-3826AE81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6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1F5-27E1-3F64-FB84-0536DD83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6513"/>
            <a:ext cx="9144000" cy="2387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EDS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9DCD2-4BA8-B612-8324-3034F2BB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509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Paulo Rodrigues de Andrade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2B678B-AFFD-33D4-3D37-24DCA879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201" y="174838"/>
            <a:ext cx="971687" cy="1096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DA464-3939-F021-878F-2042F6539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95323"/>
            <a:ext cx="1322659" cy="13226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5829E2-FE22-2FB2-AF5A-EB456EBBD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" y="4916330"/>
            <a:ext cx="1096814" cy="1638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B56E44-3309-F8E2-13B5-FE3346E7C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5" y="5135562"/>
            <a:ext cx="1295400" cy="1200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882DC3-DB59-6C06-968C-47DC1150F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13" y="5003714"/>
            <a:ext cx="1957367" cy="14709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E01089-6645-F2AB-1F41-8067BCD7A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37" y="5094080"/>
            <a:ext cx="1313277" cy="1313277"/>
          </a:xfrm>
          <a:prstGeom prst="rect">
            <a:avLst/>
          </a:prstGeom>
        </p:spPr>
      </p:pic>
      <p:pic>
        <p:nvPicPr>
          <p:cNvPr id="20" name="Áudio 19">
            <a:hlinkClick r:id="" action="ppaction://media"/>
            <a:extLst>
              <a:ext uri="{FF2B5EF4-FFF2-40B4-BE49-F238E27FC236}">
                <a16:creationId xmlns:a16="http://schemas.microsoft.com/office/drawing/2014/main" id="{783039AF-D889-F7E9-7478-5A4272FC4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9"/>
    </mc:Choice>
    <mc:Fallback>
      <p:transition spd="slow" advTm="5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3E63207F-E5AB-D043-1722-227FA0289A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8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7"/>
    </mc:Choice>
    <mc:Fallback>
      <p:transition spd="slow" advTm="29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1DD8444-63E2-89A6-DAFB-0F7013427922}"/>
              </a:ext>
            </a:extLst>
          </p:cNvPr>
          <p:cNvSpPr txBox="1"/>
          <p:nvPr/>
        </p:nvSpPr>
        <p:spPr>
          <a:xfrm>
            <a:off x="3404382" y="3943016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composicional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02BEC3D-318D-7C79-306F-A4FACC0C051A}"/>
              </a:ext>
            </a:extLst>
          </p:cNvPr>
          <p:cNvCxnSpPr/>
          <p:nvPr/>
        </p:nvCxnSpPr>
        <p:spPr>
          <a:xfrm flipH="1" flipV="1">
            <a:off x="2658795" y="3471204"/>
            <a:ext cx="745587" cy="47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CA9CB418-93A9-E710-FD5C-1342A02B9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6"/>
    </mc:Choice>
    <mc:Fallback>
      <p:transition spd="slow" advTm="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matemático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4346-F61F-D5CA-250F-B8BAD7113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31866"/>
            <a:ext cx="4876800" cy="1257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B3EC0B-F883-8C98-2168-BC11E5111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45199"/>
            <a:ext cx="1438275" cy="771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B3D893-AA6C-7A28-4158-DA16B06B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16724"/>
            <a:ext cx="5848350" cy="136207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5950634" y="2422456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conservação</a:t>
            </a:r>
            <a:r>
              <a:rPr lang="en-US" sz="2400" dirty="0">
                <a:latin typeface="Times New Roman"/>
                <a:cs typeface="Times New Roman"/>
              </a:rPr>
              <a:t> de mols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4F89DF-955A-99C8-E60B-E8FBD701954C}"/>
              </a:ext>
            </a:extLst>
          </p:cNvPr>
          <p:cNvSpPr txBox="1"/>
          <p:nvPr/>
        </p:nvSpPr>
        <p:spPr>
          <a:xfrm>
            <a:off x="2508887" y="3639269"/>
            <a:ext cx="3441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5D6BCA3-F8F4-7821-6575-C0785A967528}"/>
              </a:ext>
            </a:extLst>
          </p:cNvPr>
          <p:cNvSpPr txBox="1"/>
          <p:nvPr/>
        </p:nvSpPr>
        <p:spPr>
          <a:xfrm>
            <a:off x="6936545" y="4666928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Equações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fechamento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97F9B7D2-722F-B2A2-580C-C092E5367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0"/>
    </mc:Choice>
    <mc:Fallback>
      <p:transition spd="slow" advTm="33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497405" y="1433138"/>
            <a:ext cx="5761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Gargalo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r>
              <a:rPr lang="en-US" sz="2400" dirty="0">
                <a:latin typeface="Times New Roman"/>
                <a:cs typeface="Times New Roman"/>
              </a:rPr>
              <a:t> (Flash)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CD107-707C-7F48-E8FF-E593792A2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01" y="3099424"/>
            <a:ext cx="4843982" cy="28207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A1916E-07C1-236B-B178-0A325987AEAB}"/>
              </a:ext>
            </a:extLst>
          </p:cNvPr>
          <p:cNvSpPr txBox="1"/>
          <p:nvPr/>
        </p:nvSpPr>
        <p:spPr>
          <a:xfrm>
            <a:off x="1584234" y="6060433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DA6507-100E-D464-DA04-14C850BDB742}"/>
              </a:ext>
            </a:extLst>
          </p:cNvPr>
          <p:cNvSpPr txBox="1"/>
          <p:nvPr/>
        </p:nvSpPr>
        <p:spPr>
          <a:xfrm>
            <a:off x="525119" y="2228671"/>
            <a:ext cx="47121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Teste de </a:t>
            </a:r>
            <a:r>
              <a:rPr lang="en-US" sz="2400" dirty="0" err="1">
                <a:latin typeface="Times New Roman"/>
                <a:cs typeface="Times New Roman"/>
              </a:rPr>
              <a:t>estabilidade</a:t>
            </a:r>
            <a:r>
              <a:rPr lang="en-US" sz="2400" dirty="0">
                <a:latin typeface="Times New Roman"/>
                <a:cs typeface="Times New Roman"/>
              </a:rPr>
              <a:t> (Tangent Plane Distance Method)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39BC49-6FF9-4CDE-519F-4BF155658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09" y="2512207"/>
            <a:ext cx="4486275" cy="10382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34300-CDEC-8A31-DECF-2E674CB9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3" y="3795520"/>
            <a:ext cx="6454320" cy="86982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CD28E7-46AA-31DF-C98D-B02DD6874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372" y="4797810"/>
            <a:ext cx="5577547" cy="396219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7276AA9C-8639-ACA8-96C7-7C0A13510813}"/>
              </a:ext>
            </a:extLst>
          </p:cNvPr>
          <p:cNvSpPr txBox="1"/>
          <p:nvPr/>
        </p:nvSpPr>
        <p:spPr>
          <a:xfrm>
            <a:off x="7069841" y="1531100"/>
            <a:ext cx="2764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Phase split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C7FB08-61F9-5D38-2630-4A1BC4A1E2ED}"/>
              </a:ext>
            </a:extLst>
          </p:cNvPr>
          <p:cNvSpPr txBox="1"/>
          <p:nvPr/>
        </p:nvSpPr>
        <p:spPr>
          <a:xfrm>
            <a:off x="7220700" y="5326499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Wang et al (2019)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28A6FC2-D7DF-221D-961A-CDE23B259953}"/>
              </a:ext>
            </a:extLst>
          </p:cNvPr>
          <p:cNvSpPr txBox="1"/>
          <p:nvPr/>
        </p:nvSpPr>
        <p:spPr>
          <a:xfrm>
            <a:off x="5550363" y="2050542"/>
            <a:ext cx="61165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Rachford</a:t>
            </a:r>
            <a:r>
              <a:rPr lang="en-US" sz="2400" dirty="0">
                <a:latin typeface="Times New Roman"/>
                <a:cs typeface="Times New Roman"/>
              </a:rPr>
              <a:t>-Rice</a:t>
            </a:r>
          </a:p>
        </p:txBody>
      </p:sp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FEBE0583-49D5-CBEA-F534-0F381B8AF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5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56"/>
    </mc:Choice>
    <mc:Fallback>
      <p:transition spd="slow" advTm="25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E459C-F599-33C4-FADE-24D40042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84" y="3808669"/>
            <a:ext cx="6219736" cy="19957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5ED59D7-B253-0C62-907C-9323275E9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83" y="1316874"/>
            <a:ext cx="6186223" cy="23327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5E5FD0-A1A9-75FB-99F8-611124033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806" y="3795417"/>
            <a:ext cx="5861194" cy="2141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41A2C2-A78C-90B1-7677-ED3B20D69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806" y="889516"/>
            <a:ext cx="5649905" cy="2760094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3EE3F436-78C2-B76E-48F3-603A6660C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5"/>
    </mc:Choice>
    <mc:Fallback>
      <p:transition spd="slow" advTm="18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F3B1D-001F-214B-367C-C182324D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350" y="1459379"/>
            <a:ext cx="10104042" cy="3939241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1A5BB15D-276D-A3F8-3FC6-3211464A8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2"/>
    </mc:Choice>
    <mc:Fallback>
      <p:transition spd="slow" advTm="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0A3FD72-4993-3F4B-0FCB-A5C263CB1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16"/>
    </mc:Choice>
    <mc:Fallback>
      <p:transition spd="slow" advTm="1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45AF6C-F635-AFE0-510A-EFDC22B71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091" y="1171575"/>
            <a:ext cx="4010025" cy="45148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AD55CE-127B-AC60-91F0-A29B1A23EAC3}"/>
              </a:ext>
            </a:extLst>
          </p:cNvPr>
          <p:cNvSpPr txBox="1">
            <a:spLocks/>
          </p:cNvSpPr>
          <p:nvPr/>
        </p:nvSpPr>
        <p:spPr>
          <a:xfrm>
            <a:off x="5782608" y="2959548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Networks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E8D619-DE94-7D20-E929-E4C4C75F4633}"/>
              </a:ext>
            </a:extLst>
          </p:cNvPr>
          <p:cNvCxnSpPr/>
          <p:nvPr/>
        </p:nvCxnSpPr>
        <p:spPr>
          <a:xfrm flipV="1">
            <a:off x="7195930" y="2478157"/>
            <a:ext cx="768627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CA4013E-17E6-EC11-693B-A72AAD64D25D}"/>
              </a:ext>
            </a:extLst>
          </p:cNvPr>
          <p:cNvCxnSpPr>
            <a:cxnSpLocks/>
          </p:cNvCxnSpPr>
          <p:nvPr/>
        </p:nvCxnSpPr>
        <p:spPr>
          <a:xfrm>
            <a:off x="7195930" y="3429000"/>
            <a:ext cx="579161" cy="4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A786E412-F7AB-E4C8-8567-E3A4BB325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95"/>
    </mc:Choice>
    <mc:Fallback>
      <p:transition spd="slow" advTm="20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C9837B-E39B-0C17-3B0A-54766E477288}"/>
              </a:ext>
            </a:extLst>
          </p:cNvPr>
          <p:cNvSpPr txBox="1"/>
          <p:nvPr/>
        </p:nvSpPr>
        <p:spPr>
          <a:xfrm>
            <a:off x="599710" y="714420"/>
            <a:ext cx="588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bce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(otimizador)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Triangular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Cyclic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Stopping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EBFF22-3208-33E1-67AD-96B9A9FE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0" y="3436756"/>
            <a:ext cx="3470147" cy="3174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407DF7-BB78-5B88-BE8B-D53C7CD8E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131" y="601267"/>
            <a:ext cx="4762899" cy="46107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0F2166-1DAE-4AEB-1290-C28812E9A836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(stability test)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729B9BB-414D-EA4E-933C-1521D9AC9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66" y="2106198"/>
            <a:ext cx="4552950" cy="5048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EF5920C-FF3C-6DC4-4E83-DA37B0A5D66C}"/>
              </a:ext>
            </a:extLst>
          </p:cNvPr>
          <p:cNvSpPr txBox="1"/>
          <p:nvPr/>
        </p:nvSpPr>
        <p:spPr>
          <a:xfrm>
            <a:off x="727166" y="2728870"/>
            <a:ext cx="190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0: Instável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1: Estável</a:t>
            </a:r>
            <a:r>
              <a:rPr lang="pt-BR" sz="2000" dirty="0"/>
              <a:t> 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DC47F59F-02A3-6FA6-0029-186CFEE1E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2"/>
    </mc:Choice>
    <mc:Fallback>
      <p:transition spd="slow" advTm="19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969E26-9F64-DA49-189B-A955E3A6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71" y="593511"/>
            <a:ext cx="5419725" cy="44100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8322B-A946-6FF5-D37C-40A27642E4C5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(stability test)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92D504-0B77-BFEB-6807-622A13611DEF}"/>
              </a:ext>
            </a:extLst>
          </p:cNvPr>
          <p:cNvSpPr txBox="1"/>
          <p:nvPr/>
        </p:nvSpPr>
        <p:spPr>
          <a:xfrm>
            <a:off x="757335" y="4883554"/>
            <a:ext cx="5883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Azul: p = 0.5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Verde: p = 0.02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Amarelo: p = 0.98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D7AFD2-C168-255B-7BC8-E2C4A4A17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329" y="876535"/>
            <a:ext cx="4010025" cy="4514850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82C7C35C-9FD7-1BBC-B1E0-E500B4217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82"/>
    </mc:Choice>
    <mc:Fallback>
      <p:transition spd="slow" advTm="4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do mestrado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do método multinível algébrico dinâmico não uniforme no escoamento composicional em reservatórios de petróleo utilizando malhas não estruturadas.</a:t>
            </a:r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9BA6A407-F7D4-E0BD-EA42-9CB1B8F85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2"/>
    </mc:Choice>
    <mc:Fallback>
      <p:transition spd="slow" advTm="1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D1E17-0BA5-3EF7-2F42-ED61B218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024" y="1205988"/>
            <a:ext cx="6208970" cy="352798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A0AC8F-348C-68E0-9595-1C6A7BBA9E2A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2002782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Inicializador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999703-8910-39A9-6E75-04E59A67121A}"/>
              </a:ext>
            </a:extLst>
          </p:cNvPr>
          <p:cNvSpPr txBox="1"/>
          <p:nvPr/>
        </p:nvSpPr>
        <p:spPr>
          <a:xfrm>
            <a:off x="282374" y="1507717"/>
            <a:ext cx="55416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de perda utilizada é 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tem duas etapas:</a:t>
            </a:r>
          </a:p>
          <a:p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Adam (otimizador) com CLR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Adam com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1e-5.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A2B2E0-E403-538E-B1F8-6B08BBFB3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04" y="2246080"/>
            <a:ext cx="3067050" cy="723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BAEFBB-863B-475E-9E49-129C5E15B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77" y="3653764"/>
            <a:ext cx="3210777" cy="37105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FA112CE-C67D-4507-9862-AB351E3D8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69" y="4098977"/>
            <a:ext cx="2790945" cy="439025"/>
          </a:xfrm>
          <a:prstGeom prst="rect">
            <a:avLst/>
          </a:prstGeom>
        </p:spPr>
      </p:pic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2F4818E5-C695-0622-D29D-CF04487FA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85"/>
    </mc:Choice>
    <mc:Fallback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A0815C-71C0-4078-2016-DF3A1A61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863" y="1690688"/>
            <a:ext cx="4457700" cy="3829050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55FA98DA-E733-EF10-DF6B-A81857DD3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10"/>
    </mc:Choice>
    <mc:Fallback>
      <p:transition spd="slow" advTm="2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8B03D6-3743-E334-E3F1-302DE60A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40" y="1351515"/>
            <a:ext cx="11493449" cy="25311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7565629-691F-AC56-4BE5-C2C5D747F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36" y="4121634"/>
            <a:ext cx="11504312" cy="2531166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7F220D04-16C5-EC75-D4FE-84D10AC31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17"/>
    </mc:Choice>
    <mc:Fallback>
      <p:transition spd="slow" advTm="22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647AEF-A025-8F0D-6924-08655695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78" y="1301529"/>
            <a:ext cx="8740015" cy="3266759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73792076-36BF-D2E0-4E09-F22B7A4AF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4"/>
    </mc:Choice>
    <mc:Fallback>
      <p:transition spd="slow" advTm="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71218" y="4945457"/>
            <a:ext cx="6024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para a parte de cima da curva de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envelopment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(Upper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Outra para a parte de baixo (Down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98" y="149888"/>
            <a:ext cx="5491692" cy="42477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10" y="269318"/>
            <a:ext cx="5365347" cy="441475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F728DBF-D0D7-ED2D-09DD-8FB8DD9E8920}"/>
              </a:ext>
            </a:extLst>
          </p:cNvPr>
          <p:cNvSpPr txBox="1"/>
          <p:nvPr/>
        </p:nvSpPr>
        <p:spPr>
          <a:xfrm>
            <a:off x="5983458" y="4624016"/>
            <a:ext cx="40245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de ativação: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perda: Square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pt-BR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7BA83-54CC-91E4-FC61-8AEB8F390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458" y="5323753"/>
            <a:ext cx="2162175" cy="76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3D2EFE-7FEF-02AD-37D8-E2A992644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458" y="6106755"/>
            <a:ext cx="1543050" cy="6762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7E8461-49C1-BD3E-90AF-DE0C1FF5E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6015" y="4640657"/>
            <a:ext cx="2047875" cy="304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D6D3304-80AB-B6A6-BAC2-85B9FB59D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763" y="5168213"/>
            <a:ext cx="647700" cy="3048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C0B43DB-8E35-46DA-4894-8BF930BBCF0B}"/>
              </a:ext>
            </a:extLst>
          </p:cNvPr>
          <p:cNvSpPr txBox="1"/>
          <p:nvPr/>
        </p:nvSpPr>
        <p:spPr>
          <a:xfrm>
            <a:off x="10394032" y="5090527"/>
            <a:ext cx="13409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Safeguard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i="1" dirty="0"/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D01AD941-B298-B5B5-CDD1-8FE73ED9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55"/>
    </mc:Choice>
    <mc:Fallback>
      <p:transition spd="slow" advTm="44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B35ABD-30B4-8D12-37AF-F93DAFDE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524"/>
            <a:ext cx="5600700" cy="461962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3E652F-7B30-36DB-561E-EB319FDF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6524"/>
            <a:ext cx="5629275" cy="4171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A5E243-EDA9-C336-108F-83CD24EDE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049" y="4989376"/>
            <a:ext cx="5686425" cy="1562100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C789DD8B-59A3-BD78-91FA-BD0F7B784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4"/>
    </mc:Choice>
    <mc:Fallback>
      <p:transition spd="slow" advTm="30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A88A7-182C-4083-DA0F-7117B11F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21" y="3402496"/>
            <a:ext cx="60293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13694A-1F9F-D03C-7B8B-512DA29F3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71" y="1664184"/>
            <a:ext cx="5743575" cy="1838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BD571E-1307-43BE-10B5-6CB0178C2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258" y="1340461"/>
            <a:ext cx="4695825" cy="342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06E27A-3D0B-FF58-0F7E-078AADD8B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131" y="2290720"/>
            <a:ext cx="4707249" cy="38934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D03792-0B3B-2657-9F7E-C38ED11AC9E4}"/>
              </a:ext>
            </a:extLst>
          </p:cNvPr>
          <p:cNvSpPr txBox="1"/>
          <p:nvPr/>
        </p:nvSpPr>
        <p:spPr>
          <a:xfrm>
            <a:off x="985921" y="5375413"/>
            <a:ext cx="399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estabilidade 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10 neurônios</a:t>
            </a:r>
          </a:p>
        </p:txBody>
      </p:sp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9685B044-38E6-2BC9-8331-80465DDD1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74"/>
    </mc:Choice>
    <mc:Fallback>
      <p:transition spd="slow" advTm="2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7E4E97-718D-86CD-80CF-0C94C1639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762" y="528198"/>
            <a:ext cx="4562475" cy="371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21F4F-EEE5-01B3-ABE0-41517AAC2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1" y="1040351"/>
            <a:ext cx="5473651" cy="44716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160CD-4633-AC5F-8B72-E90E7627F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900" y="2359854"/>
            <a:ext cx="5734050" cy="18288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7A9A103-2F2A-755B-6CC4-EE00445C8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203" y="4324312"/>
            <a:ext cx="5848350" cy="17811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10260B-B673-BB1F-8110-4F2AA0C0F4C4}"/>
              </a:ext>
            </a:extLst>
          </p:cNvPr>
          <p:cNvSpPr txBox="1"/>
          <p:nvPr/>
        </p:nvSpPr>
        <p:spPr>
          <a:xfrm>
            <a:off x="6378788" y="1468776"/>
            <a:ext cx="399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estabilidade: 40 neurônios</a:t>
            </a:r>
          </a:p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Split: 30 neurônios</a:t>
            </a:r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53F80AB0-07FA-14C4-3F2B-516DFA61A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2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9"/>
    </mc:Choice>
    <mc:Fallback>
      <p:transition spd="slow" advTm="3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1A18C0-E035-84AE-AF21-5436AD092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4" y="3107347"/>
            <a:ext cx="5686425" cy="3752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4A204C7-DC2B-982F-9D79-308EE8D1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339" y="519405"/>
            <a:ext cx="5667375" cy="15144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4A31BF-C252-8812-D694-2FE374018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366" y="2141146"/>
            <a:ext cx="4686300" cy="3476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0D003C5-1938-93DE-9F4F-A52200F99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32"/>
    </mc:Choice>
    <mc:Fallback>
      <p:transition spd="slow" advTm="1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584197-EB6C-BEC8-6BE9-AEDFFF7BF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4" y="3428999"/>
            <a:ext cx="11192875" cy="2574235"/>
          </a:xfrm>
          <a:prstGeom prst="rect">
            <a:avLst/>
          </a:prstGeom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E938EDE1-29CC-4439-9D1A-3726D1BE7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0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4"/>
    </mc:Choice>
    <mc:Fallback>
      <p:transition spd="slow" advTm="11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A2963450-AAEE-87DF-57FB-1FC193567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2"/>
    </mc:Choice>
    <mc:Fallback>
      <p:transition spd="slow" advTm="8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E9C873-9650-7DD3-0648-3D7637D2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"/>
            <a:ext cx="8501063" cy="30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007D0-964D-D8F5-476B-C0ADAA377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2" y="3189850"/>
            <a:ext cx="8991600" cy="3543300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71126901-EE75-145D-CEA5-4F1E6DF38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8"/>
    </mc:Choice>
    <mc:Fallback>
      <p:transition spd="slow" advTm="1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63728CB-BC80-7DFC-A562-8483B37A3C9C}"/>
              </a:ext>
            </a:extLst>
          </p:cNvPr>
          <p:cNvGraphicFramePr>
            <a:graphicFrameLocks noGrp="1"/>
          </p:cNvGraphicFramePr>
          <p:nvPr/>
        </p:nvGraphicFramePr>
        <p:xfrm>
          <a:off x="8478631" y="2067925"/>
          <a:ext cx="2311400" cy="1666875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1764249036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Características em comum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584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4341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Controle de precisão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37527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A6C8073-75A7-1C92-98A5-1651F8105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745189"/>
              </p:ext>
            </p:extLst>
          </p:nvPr>
        </p:nvGraphicFramePr>
        <p:xfrm>
          <a:off x="990892" y="1913216"/>
          <a:ext cx="6690067" cy="2773705"/>
        </p:xfrm>
        <a:graphic>
          <a:graphicData uri="http://schemas.openxmlformats.org/drawingml/2006/table">
            <a:tbl>
              <a:tblPr/>
              <a:tblGrid>
                <a:gridCol w="1266077">
                  <a:extLst>
                    <a:ext uri="{9D8B030D-6E8A-4147-A177-3AD203B41FA5}">
                      <a16:colId xmlns:a16="http://schemas.microsoft.com/office/drawing/2014/main" val="1223718884"/>
                    </a:ext>
                  </a:extLst>
                </a:gridCol>
                <a:gridCol w="2934997">
                  <a:extLst>
                    <a:ext uri="{9D8B030D-6E8A-4147-A177-3AD203B41FA5}">
                      <a16:colId xmlns:a16="http://schemas.microsoft.com/office/drawing/2014/main" val="105608483"/>
                    </a:ext>
                  </a:extLst>
                </a:gridCol>
                <a:gridCol w="2488993">
                  <a:extLst>
                    <a:ext uri="{9D8B030D-6E8A-4147-A177-3AD203B41FA5}">
                      <a16:colId xmlns:a16="http://schemas.microsoft.com/office/drawing/2014/main" val="1255534014"/>
                    </a:ext>
                  </a:extLst>
                </a:gridCol>
              </a:tblGrid>
              <a:tr h="3925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Método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Vantagem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Desvantagem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44207"/>
                  </a:ext>
                </a:extLst>
              </a:tr>
              <a:tr h="115240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Simplicidade (Parâmetros fixos da rede)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Não tem resultados de curvas de produção.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12370"/>
                  </a:ext>
                </a:extLst>
              </a:tr>
              <a:tr h="11777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Uma Hidden Layer apenas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Mudança da quantidade de neurônios para cada caso (não informa o método de escolha).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21598"/>
                  </a:ext>
                </a:extLst>
              </a:tr>
            </a:tbl>
          </a:graphicData>
        </a:graphic>
      </p:graphicFrame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3F990D5F-3876-2E5A-E355-5689B7980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8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72"/>
    </mc:Choice>
    <mc:Fallback>
      <p:transition spd="slow" advTm="3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98CC0-9038-08C7-2AB3-1EA256D9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Michelsen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Michael L. 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isothermal flash problem. Part I. Stability.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1982.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 Phase Equilibria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9, No. 1 </a:t>
            </a:r>
          </a:p>
          <a:p>
            <a:pPr marL="0" indent="0">
              <a:buNone/>
            </a:pP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Jingang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Faney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Thibault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Hemptinne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Jean-Charles. Yousef, Soleiman.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Gallinari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Patrick.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PTFlash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A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vectorized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flash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Fuel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331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C. A. Carvalho, Darlan K. E. Lyra, Paulo R. M.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Implicit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Flowin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joint XLIII Ibero-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-American Congress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ABMEC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Cícero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Araujo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Lyra, Paulo Roberto Maciel. Andrade, João Paulo Rodrigues. Souza, Artur Castiel Reis. Lira Filho, Ricardo Jorge Morais. Carvalho, Darlan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Karlo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Elisiário. 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Solver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Petroleum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Reservoirs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Kun.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Jia. Wei,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Yizheng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Wu,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Keliu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Jing. Chen,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Zhangxin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 neural network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flash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isothermal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Equilibria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Vol. 486. 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Xiaoying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Funing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Yin.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Shangxian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Wallace, Corey D.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Soltanian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Mohamad Reza.  Dai,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Zhenxue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Ritzi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Robert W.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Ziqi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Chuanjun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Lü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Xiaoshu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upscaling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media: A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2021. 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Energy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303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1400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AAA8E865-90A5-6862-CCE2-64DC5A2DB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1"/>
    </mc:Choice>
    <mc:Fallback>
      <p:transition spd="slow" advTm="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39ED9-FC24-6874-8768-02D6DDD8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3" y="2909543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 !!!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B7932F2-EA12-554E-1F8E-34DDEFD94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7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"/>
    </mc:Choice>
    <mc:Fallback>
      <p:transition spd="slow" advTm="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Tempo</a:t>
            </a: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B9445E5B-5934-7467-D85D-8F45E031A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2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9"/>
    </mc:Choice>
    <mc:Fallback>
      <p:transition spd="slow" advTm="10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9753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36B87-1335-2678-46C9-45717A269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415" y="3293781"/>
            <a:ext cx="8277225" cy="3162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A90F-6DD6-9727-2320-28C592F120A1}"/>
              </a:ext>
            </a:extLst>
          </p:cNvPr>
          <p:cNvSpPr txBox="1"/>
          <p:nvPr/>
        </p:nvSpPr>
        <p:spPr>
          <a:xfrm>
            <a:off x="6095999" y="6456081"/>
            <a:ext cx="27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Zhang et al (2021)</a:t>
            </a:r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95B4DC07-0E5A-5673-47D0-A1EF9271E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5"/>
    </mc:Choice>
    <mc:Fallback>
      <p:transition spd="slow" advTm="1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41F890ED-74A7-A01F-A3FC-9F4D075F2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2"/>
    </mc:Choice>
    <mc:Fallback>
      <p:transition spd="slow" advTm="1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25FDB-8DAE-3967-A408-BB96B164950B}"/>
              </a:ext>
            </a:extLst>
          </p:cNvPr>
          <p:cNvSpPr txBox="1"/>
          <p:nvPr/>
        </p:nvSpPr>
        <p:spPr>
          <a:xfrm>
            <a:off x="3523399" y="38046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905C8-CA25-1DC7-0E38-218EE96DB1CA}"/>
              </a:ext>
            </a:extLst>
          </p:cNvPr>
          <p:cNvSpPr txBox="1"/>
          <p:nvPr/>
        </p:nvSpPr>
        <p:spPr>
          <a:xfrm>
            <a:off x="3523399" y="46047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CA9D-0F7D-2DF4-BA2F-D9EC0BA36DAD}"/>
              </a:ext>
            </a:extLst>
          </p:cNvPr>
          <p:cNvSpPr txBox="1"/>
          <p:nvPr/>
        </p:nvSpPr>
        <p:spPr>
          <a:xfrm>
            <a:off x="7005367" y="3947528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19CC4-2B44-B9B6-9E9C-05A3AECC0840}"/>
              </a:ext>
            </a:extLst>
          </p:cNvPr>
          <p:cNvSpPr txBox="1"/>
          <p:nvPr/>
        </p:nvSpPr>
        <p:spPr>
          <a:xfrm>
            <a:off x="7005367" y="4823827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8B2DD-B349-CAB4-3F53-6D45F3441F24}"/>
              </a:ext>
            </a:extLst>
          </p:cNvPr>
          <p:cNvSpPr txBox="1"/>
          <p:nvPr/>
        </p:nvSpPr>
        <p:spPr>
          <a:xfrm>
            <a:off x="5290867" y="5623928"/>
            <a:ext cx="1181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pic>
        <p:nvPicPr>
          <p:cNvPr id="17" name="Imagem 23">
            <a:extLst>
              <a:ext uri="{FF2B5EF4-FFF2-40B4-BE49-F238E27FC236}">
                <a16:creationId xmlns:a16="http://schemas.microsoft.com/office/drawing/2014/main" id="{52DF78B6-EF9E-6438-1597-8FA9A461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742" y="3338726"/>
            <a:ext cx="2419350" cy="22464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D75B6-E202-F39A-01B1-EA323B96B55F}"/>
              </a:ext>
            </a:extLst>
          </p:cNvPr>
          <p:cNvSpPr txBox="1"/>
          <p:nvPr/>
        </p:nvSpPr>
        <p:spPr>
          <a:xfrm>
            <a:off x="4177879" y="6023798"/>
            <a:ext cx="372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 in certain regions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Allows multiple levels</a:t>
            </a:r>
            <a:endParaRPr lang="en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  <p:pic>
        <p:nvPicPr>
          <p:cNvPr id="27" name="Áudio 26">
            <a:hlinkClick r:id="" action="ppaction://media"/>
            <a:extLst>
              <a:ext uri="{FF2B5EF4-FFF2-40B4-BE49-F238E27FC236}">
                <a16:creationId xmlns:a16="http://schemas.microsoft.com/office/drawing/2014/main" id="{0EC11C22-749A-4FBB-FC62-BB7BB18B5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3"/>
    </mc:Choice>
    <mc:Fallback>
      <p:transition spd="slow" advTm="1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6DAEED8-F621-02C7-AE7D-50FA0F2A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575" y="1368493"/>
            <a:ext cx="6806162" cy="36540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1EE6F0-C26E-3CF3-898A-3EB357AF6480}"/>
              </a:ext>
            </a:extLst>
          </p:cNvPr>
          <p:cNvSpPr txBox="1"/>
          <p:nvPr/>
        </p:nvSpPr>
        <p:spPr>
          <a:xfrm>
            <a:off x="4693860" y="5545404"/>
            <a:ext cx="2811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 et al (2022)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6EE19A-0AD1-C06B-4AD8-B3FADD67D454}"/>
              </a:ext>
            </a:extLst>
          </p:cNvPr>
          <p:cNvSpPr txBox="1"/>
          <p:nvPr/>
        </p:nvSpPr>
        <p:spPr>
          <a:xfrm>
            <a:off x="2484575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069C68-4664-76B9-EC5B-934F4318F005}"/>
              </a:ext>
            </a:extLst>
          </p:cNvPr>
          <p:cNvSpPr txBox="1"/>
          <p:nvPr/>
        </p:nvSpPr>
        <p:spPr>
          <a:xfrm>
            <a:off x="4898351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Fine-</a:t>
            </a:r>
            <a:r>
              <a:rPr lang="pt-BR" dirty="0" err="1">
                <a:latin typeface="Times New Roman"/>
                <a:cs typeface="Calibri"/>
              </a:rPr>
              <a:t>scale</a:t>
            </a:r>
            <a:r>
              <a:rPr lang="pt-BR" dirty="0">
                <a:latin typeface="Times New Roman"/>
                <a:cs typeface="Calibri"/>
              </a:rPr>
              <a:t>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595CA5-7CE9-A09C-034C-B393EBEA460E}"/>
              </a:ext>
            </a:extLst>
          </p:cNvPr>
          <p:cNvSpPr txBox="1"/>
          <p:nvPr/>
        </p:nvSpPr>
        <p:spPr>
          <a:xfrm>
            <a:off x="7293487" y="5048212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NU-ADM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F9FEA3-1364-5F8E-A436-A15E8E9A87DE}"/>
              </a:ext>
            </a:extLst>
          </p:cNvPr>
          <p:cNvSpPr txBox="1"/>
          <p:nvPr/>
        </p:nvSpPr>
        <p:spPr>
          <a:xfrm>
            <a:off x="1005122" y="6065698"/>
            <a:ext cx="71541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ADM: </a:t>
            </a:r>
            <a:r>
              <a:rPr lang="pt-BR" i="1" dirty="0" err="1">
                <a:latin typeface="Times New Roman"/>
                <a:cs typeface="Calibri"/>
              </a:rPr>
              <a:t>Algebraic</a:t>
            </a:r>
            <a:r>
              <a:rPr lang="pt-BR" i="1" dirty="0">
                <a:latin typeface="Times New Roman"/>
                <a:cs typeface="Calibri"/>
              </a:rPr>
              <a:t> Dynamic </a:t>
            </a:r>
            <a:r>
              <a:rPr lang="pt-BR" i="1" dirty="0" err="1">
                <a:latin typeface="Times New Roman"/>
                <a:cs typeface="Calibri"/>
              </a:rPr>
              <a:t>Multilevel</a:t>
            </a:r>
            <a:r>
              <a:rPr lang="pt-BR" i="1" dirty="0">
                <a:latin typeface="Times New Roman"/>
                <a:cs typeface="Calibri"/>
              </a:rPr>
              <a:t> </a:t>
            </a:r>
            <a:r>
              <a:rPr lang="pt-BR" i="1" dirty="0" err="1">
                <a:latin typeface="Times New Roman"/>
                <a:cs typeface="Calibri"/>
              </a:rPr>
              <a:t>method</a:t>
            </a:r>
            <a:endParaRPr lang="pt-BR" i="1" dirty="0">
              <a:latin typeface="Times New Roman"/>
              <a:cs typeface="Calibri"/>
            </a:endParaRPr>
          </a:p>
          <a:p>
            <a:pPr algn="l"/>
            <a:r>
              <a:rPr lang="pt-BR" dirty="0">
                <a:latin typeface="Times New Roman"/>
                <a:cs typeface="Calibri"/>
              </a:rPr>
              <a:t>NU-ADM: </a:t>
            </a:r>
            <a:r>
              <a:rPr lang="pt-BR" i="1" dirty="0">
                <a:latin typeface="Times New Roman"/>
                <a:cs typeface="Calibri"/>
              </a:rPr>
              <a:t>Non </a:t>
            </a:r>
            <a:r>
              <a:rPr lang="pt-BR" i="1" dirty="0" err="1">
                <a:latin typeface="Times New Roman"/>
                <a:cs typeface="Calibri"/>
              </a:rPr>
              <a:t>Uniform</a:t>
            </a:r>
            <a:r>
              <a:rPr lang="pt-BR" i="1" dirty="0">
                <a:latin typeface="Times New Roman"/>
                <a:cs typeface="Calibri"/>
              </a:rPr>
              <a:t> </a:t>
            </a:r>
            <a:r>
              <a:rPr lang="pt-BR" i="1" dirty="0" err="1">
                <a:latin typeface="Times New Roman"/>
                <a:cs typeface="Calibri"/>
              </a:rPr>
              <a:t>Algebraic</a:t>
            </a:r>
            <a:r>
              <a:rPr lang="pt-BR" i="1" dirty="0">
                <a:latin typeface="Times New Roman"/>
                <a:cs typeface="Calibri"/>
              </a:rPr>
              <a:t> Dynamic </a:t>
            </a:r>
            <a:r>
              <a:rPr lang="pt-BR" i="1" dirty="0" err="1">
                <a:latin typeface="Times New Roman"/>
                <a:cs typeface="Calibri"/>
              </a:rPr>
              <a:t>Multilevel</a:t>
            </a:r>
            <a:r>
              <a:rPr lang="pt-BR" i="1" dirty="0">
                <a:latin typeface="Times New Roman"/>
                <a:cs typeface="Calibri"/>
              </a:rPr>
              <a:t> </a:t>
            </a:r>
            <a:r>
              <a:rPr lang="pt-BR" i="1" dirty="0" err="1">
                <a:latin typeface="Times New Roman"/>
                <a:cs typeface="Calibri"/>
              </a:rPr>
              <a:t>method</a:t>
            </a:r>
            <a:endParaRPr lang="pt-BR" i="1" dirty="0">
              <a:latin typeface="Times New Roman"/>
              <a:cs typeface="Calibri"/>
            </a:endParaRP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C76E7825-1CCB-9BC8-EABA-E34195406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7"/>
    </mc:Choice>
    <mc:Fallback>
      <p:transition spd="slow" advTm="1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C18A2A-4185-0F42-C928-92CCC30C23A9}"/>
              </a:ext>
            </a:extLst>
          </p:cNvPr>
          <p:cNvGrpSpPr/>
          <p:nvPr/>
        </p:nvGrpSpPr>
        <p:grpSpPr>
          <a:xfrm>
            <a:off x="5076933" y="1273219"/>
            <a:ext cx="6098024" cy="4925921"/>
            <a:chOff x="2978808" y="1810467"/>
            <a:chExt cx="6098024" cy="492592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8792488-81B3-4ED0-0D8F-6742CB75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4712" y="3578968"/>
              <a:ext cx="5362575" cy="14954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128124-92E3-E17B-4708-847BF954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1194" y="5260013"/>
              <a:ext cx="5362575" cy="1476375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C455E71-92F4-9FB0-288A-8C089443B337}"/>
                </a:ext>
              </a:extLst>
            </p:cNvPr>
            <p:cNvGrpSpPr/>
            <p:nvPr/>
          </p:nvGrpSpPr>
          <p:grpSpPr>
            <a:xfrm>
              <a:off x="2978808" y="1810467"/>
              <a:ext cx="6098024" cy="1957482"/>
              <a:chOff x="3005842" y="899960"/>
              <a:chExt cx="6098024" cy="195748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7E7BC30-74BF-51CB-F1A9-B52A40DB6C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83" t="-491" r="183" b="1922"/>
              <a:stretch/>
            </p:blipFill>
            <p:spPr>
              <a:xfrm>
                <a:off x="3414712" y="1092601"/>
                <a:ext cx="5362575" cy="1530570"/>
              </a:xfrm>
              <a:prstGeom prst="rect">
                <a:avLst/>
              </a:prstGeom>
            </p:spPr>
          </p:pic>
          <p:sp>
            <p:nvSpPr>
              <p:cNvPr id="11" name="Seta para cima 100">
                <a:extLst>
                  <a:ext uri="{FF2B5EF4-FFF2-40B4-BE49-F238E27FC236}">
                    <a16:creationId xmlns:a16="http://schemas.microsoft.com/office/drawing/2014/main" id="{153074E3-02EA-61DF-DA36-F00F3726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5923">
                <a:off x="8664953" y="899960"/>
                <a:ext cx="438913" cy="291976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12" name="Seta para cima 6">
                <a:extLst>
                  <a:ext uri="{FF2B5EF4-FFF2-40B4-BE49-F238E27FC236}">
                    <a16:creationId xmlns:a16="http://schemas.microsoft.com/office/drawing/2014/main" id="{A6C51994-FEDA-892D-4BDE-11F2212F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95825">
                <a:off x="3028144" y="2497888"/>
                <a:ext cx="337252" cy="38185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 dirty="0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E5E693-5AC4-7F14-3F40-DFF4478E0328}"/>
              </a:ext>
            </a:extLst>
          </p:cNvPr>
          <p:cNvSpPr txBox="1"/>
          <p:nvPr/>
        </p:nvSpPr>
        <p:spPr>
          <a:xfrm>
            <a:off x="4702321" y="461635"/>
            <a:ext cx="302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FIM-NU-ADM TPFA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F9D003-24AF-0675-971B-C49FD9A9BB4D}"/>
              </a:ext>
            </a:extLst>
          </p:cNvPr>
          <p:cNvSpPr txBox="1"/>
          <p:nvPr/>
        </p:nvSpPr>
        <p:spPr>
          <a:xfrm>
            <a:off x="1299344" y="1811951"/>
            <a:ext cx="444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Permeability field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Direct simulation on Finescale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-   NU-ADM Solution</a:t>
            </a: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CBC98139-5107-A693-E9F1-D3C3C080B37D}"/>
              </a:ext>
            </a:extLst>
          </p:cNvPr>
          <p:cNvSpPr/>
          <p:nvPr/>
        </p:nvSpPr>
        <p:spPr>
          <a:xfrm>
            <a:off x="454923" y="1080121"/>
            <a:ext cx="8755338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000000"/>
                </a:solidFill>
                <a:latin typeface="Calibri Light"/>
                <a:ea typeface="DejaVu Sans"/>
              </a:rPr>
              <a:t>Two phase example: Upper layer of the CSP-SPE-10 (Water saturation)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-1" dirty="0">
              <a:solidFill>
                <a:srgbClr val="000000"/>
              </a:solidFill>
              <a:latin typeface="Calibri Light"/>
              <a:ea typeface="DejaVu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EF094-4E94-F57A-7850-E3FDA003AA15}"/>
              </a:ext>
            </a:extLst>
          </p:cNvPr>
          <p:cNvSpPr txBox="1"/>
          <p:nvPr/>
        </p:nvSpPr>
        <p:spPr>
          <a:xfrm>
            <a:off x="4702321" y="638476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Santos, Carvalho, Lyra (2022)</a:t>
            </a:r>
          </a:p>
        </p:txBody>
      </p:sp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EF63B18A-E313-5290-DEFE-D7AC7D91A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1"/>
    </mc:Choice>
    <mc:Fallback>
      <p:transition spd="slow" advTm="23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926</Words>
  <Application>Microsoft Office PowerPoint</Application>
  <PresentationFormat>Widescreen</PresentationFormat>
  <Paragraphs>151</Paragraphs>
  <Slides>33</Slides>
  <Notes>1</Notes>
  <HiddenSlides>0</HiddenSlides>
  <MMClips>33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Tema do Office</vt:lpstr>
      <vt:lpstr>Apresentação EDS II</vt:lpstr>
      <vt:lpstr>Tema do mestrado</vt:lpstr>
      <vt:lpstr>Simulação numérica</vt:lpstr>
      <vt:lpstr>Simulação numérica</vt:lpstr>
      <vt:lpstr>Estratégias de mudança de escala</vt:lpstr>
      <vt:lpstr>Estratégias de mudança de escala</vt:lpstr>
      <vt:lpstr>Estratégias de mudança de escala</vt:lpstr>
      <vt:lpstr>Método Multiescala/ADM/NU-ADM</vt:lpstr>
      <vt:lpstr>Apresentação do PowerPoint</vt:lpstr>
      <vt:lpstr>Modelo composicional</vt:lpstr>
      <vt:lpstr>Modelo composicional</vt:lpstr>
      <vt:lpstr>Modelo composicional</vt:lpstr>
      <vt:lpstr>Modelo composicional</vt:lpstr>
      <vt:lpstr>Papers</vt:lpstr>
      <vt:lpstr>Papers (Método 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Alguns resultados</vt:lpstr>
      <vt:lpstr>Papers (Método 2)</vt:lpstr>
      <vt:lpstr>Apresentação do PowerPoint</vt:lpstr>
      <vt:lpstr>Apresentação do PowerPoint</vt:lpstr>
      <vt:lpstr>Alguns 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Obrigado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EDS II</dc:title>
  <dc:creator>jp</dc:creator>
  <cp:lastModifiedBy>jp</cp:lastModifiedBy>
  <cp:revision>192</cp:revision>
  <dcterms:created xsi:type="dcterms:W3CDTF">2023-06-20T02:38:21Z</dcterms:created>
  <dcterms:modified xsi:type="dcterms:W3CDTF">2023-06-27T02:26:17Z</dcterms:modified>
</cp:coreProperties>
</file>